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handoutMasterIdLst>
    <p:handoutMasterId r:id="rId5"/>
  </p:handoutMasterIdLst>
  <p:sldIdLst>
    <p:sldId id="840" r:id="rId2"/>
    <p:sldId id="841" r:id="rId3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D"/>
    <a:srgbClr val="339933"/>
    <a:srgbClr val="7D805E"/>
    <a:srgbClr val="A7AA8C"/>
    <a:srgbClr val="8F936D"/>
    <a:srgbClr val="CCCCB8"/>
    <a:srgbClr val="800000"/>
    <a:srgbClr val="C6E0CD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86" autoAdjust="0"/>
  </p:normalViewPr>
  <p:slideViewPr>
    <p:cSldViewPr>
      <p:cViewPr>
        <p:scale>
          <a:sx n="100" d="100"/>
          <a:sy n="100" d="100"/>
        </p:scale>
        <p:origin x="-946" y="6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69C518D-32BA-43D2-BF1F-AE5836733211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49ADAD5-AE6D-4B37-9D44-CDE691F017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3ED3F02-1D8A-4CE4-83F5-589DBBAF3A4C}" type="datetimeFigureOut">
              <a:rPr lang="el-GR"/>
              <a:pPr>
                <a:defRPr/>
              </a:pPr>
              <a:t>24/8/2018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F13C7AB9-A084-40A9-92F2-3646C1B1841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n-US" dirty="0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7" name="1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53CC-C08C-47F3-B02B-9D8C691107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83568" y="6267069"/>
            <a:ext cx="7525718" cy="64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/>
              <a:t> 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Χαρακτηριστικά ποικιλιών ροδακινιάς: 28</a:t>
            </a:r>
            <a:r>
              <a:rPr lang="el-GR" sz="1200" i="1" baseline="30000" dirty="0" smtClean="0">
                <a:solidFill>
                  <a:schemeClr val="tx2">
                    <a:lumMod val="50000"/>
                  </a:schemeClr>
                </a:solidFill>
              </a:rPr>
              <a:t>ο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 Συνέδριο ΕΕΕΟ </a:t>
            </a:r>
            <a:r>
              <a:rPr lang="el-GR" sz="1200" i="1" baseline="0" dirty="0" err="1" smtClean="0">
                <a:solidFill>
                  <a:schemeClr val="tx2">
                    <a:lumMod val="50000"/>
                  </a:schemeClr>
                </a:solidFill>
              </a:rPr>
              <a:t>Θεσ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/νίκη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 16-20/10/2017</a:t>
            </a:r>
            <a:endParaRPr lang="el-GR" sz="1200" b="1" dirty="0"/>
          </a:p>
          <a:p>
            <a:pPr algn="ctr">
              <a:lnSpc>
                <a:spcPct val="135000"/>
              </a:lnSpc>
              <a:defRPr/>
            </a:pPr>
            <a:endParaRPr lang="el-GR" sz="1200" b="1" dirty="0">
              <a:solidFill>
                <a:schemeClr val="bg1"/>
              </a:solidFill>
            </a:endParaRPr>
          </a:p>
        </p:txBody>
      </p:sp>
      <p:pic>
        <p:nvPicPr>
          <p:cNvPr id="11" name="Picture 7" descr="logo DD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5851525"/>
            <a:ext cx="1028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53CC-C08C-47F3-B02B-9D8C691107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83568" y="6267069"/>
            <a:ext cx="7525718" cy="64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/>
              <a:t> 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Χαρακτηριστικά ποικιλιών ροδακινιάς: 28</a:t>
            </a:r>
            <a:r>
              <a:rPr lang="el-GR" sz="1200" i="1" baseline="30000" dirty="0" smtClean="0">
                <a:solidFill>
                  <a:schemeClr val="tx2">
                    <a:lumMod val="50000"/>
                  </a:schemeClr>
                </a:solidFill>
              </a:rPr>
              <a:t>ο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 Συνέδριο ΕΕΕΟ </a:t>
            </a:r>
            <a:r>
              <a:rPr lang="el-GR" sz="1200" i="1" baseline="0" dirty="0" err="1" smtClean="0">
                <a:solidFill>
                  <a:schemeClr val="tx2">
                    <a:lumMod val="50000"/>
                  </a:schemeClr>
                </a:solidFill>
              </a:rPr>
              <a:t>Θεσ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/νίκη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 16-20/10/2017</a:t>
            </a:r>
            <a:endParaRPr lang="el-GR" sz="1200" b="1" dirty="0"/>
          </a:p>
          <a:p>
            <a:pPr algn="ctr">
              <a:lnSpc>
                <a:spcPct val="135000"/>
              </a:lnSpc>
              <a:defRPr/>
            </a:pPr>
            <a:endParaRPr lang="el-GR" sz="1200" b="1" dirty="0">
              <a:solidFill>
                <a:schemeClr val="bg1"/>
              </a:solidFill>
            </a:endParaRPr>
          </a:p>
        </p:txBody>
      </p:sp>
      <p:pic>
        <p:nvPicPr>
          <p:cNvPr id="11" name="Picture 7" descr="logo DD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5851525"/>
            <a:ext cx="1028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53CC-C08C-47F3-B02B-9D8C691107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83568" y="6267069"/>
            <a:ext cx="7525718" cy="64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/>
              <a:t> 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Χαρακτηριστικά ποικιλιών ροδακινιάς: 28</a:t>
            </a:r>
            <a:r>
              <a:rPr lang="el-GR" sz="1200" i="1" baseline="30000" dirty="0" smtClean="0">
                <a:solidFill>
                  <a:schemeClr val="tx2">
                    <a:lumMod val="50000"/>
                  </a:schemeClr>
                </a:solidFill>
              </a:rPr>
              <a:t>ο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 Συνέδριο ΕΕΕΟ </a:t>
            </a:r>
            <a:r>
              <a:rPr lang="el-GR" sz="1200" i="1" baseline="0" dirty="0" err="1" smtClean="0">
                <a:solidFill>
                  <a:schemeClr val="tx2">
                    <a:lumMod val="50000"/>
                  </a:schemeClr>
                </a:solidFill>
              </a:rPr>
              <a:t>Θεσ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/νίκη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 16-20/10/2017</a:t>
            </a:r>
            <a:endParaRPr lang="el-GR" sz="1200" b="1" dirty="0"/>
          </a:p>
          <a:p>
            <a:pPr algn="ctr">
              <a:lnSpc>
                <a:spcPct val="135000"/>
              </a:lnSpc>
              <a:defRPr/>
            </a:pPr>
            <a:endParaRPr lang="el-GR" sz="1200" b="1" dirty="0">
              <a:solidFill>
                <a:schemeClr val="bg1"/>
              </a:solidFill>
            </a:endParaRPr>
          </a:p>
        </p:txBody>
      </p:sp>
      <p:pic>
        <p:nvPicPr>
          <p:cNvPr id="11" name="Picture 7" descr="logo DD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5851525"/>
            <a:ext cx="1028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53CC-C08C-47F3-B02B-9D8C691107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83568" y="6267069"/>
            <a:ext cx="7525718" cy="64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/>
              <a:t> 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Χαρακτηριστικά ποικιλιών ροδακινιάς: 28</a:t>
            </a:r>
            <a:r>
              <a:rPr lang="el-GR" sz="1200" i="1" baseline="30000" dirty="0" smtClean="0">
                <a:solidFill>
                  <a:schemeClr val="tx2">
                    <a:lumMod val="50000"/>
                  </a:schemeClr>
                </a:solidFill>
              </a:rPr>
              <a:t>ο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 Συνέδριο ΕΕΕΟ </a:t>
            </a:r>
            <a:r>
              <a:rPr lang="el-GR" sz="1200" i="1" baseline="0" dirty="0" err="1" smtClean="0">
                <a:solidFill>
                  <a:schemeClr val="tx2">
                    <a:lumMod val="50000"/>
                  </a:schemeClr>
                </a:solidFill>
              </a:rPr>
              <a:t>Θεσ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/νίκη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 16-20/10/2017</a:t>
            </a:r>
            <a:endParaRPr lang="el-GR" sz="1200" b="1" dirty="0"/>
          </a:p>
          <a:p>
            <a:pPr algn="ctr">
              <a:lnSpc>
                <a:spcPct val="135000"/>
              </a:lnSpc>
              <a:defRPr/>
            </a:pPr>
            <a:endParaRPr lang="el-GR" sz="1200" b="1" dirty="0">
              <a:solidFill>
                <a:schemeClr val="bg1"/>
              </a:solidFill>
            </a:endParaRPr>
          </a:p>
        </p:txBody>
      </p:sp>
      <p:pic>
        <p:nvPicPr>
          <p:cNvPr id="11" name="Picture 7" descr="logo DD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5851525"/>
            <a:ext cx="1028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53CC-C08C-47F3-B02B-9D8C691107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83568" y="6267069"/>
            <a:ext cx="7525718" cy="64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/>
              <a:t> 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Χαρακτηριστικά ποικιλιών ροδακινιάς: 28</a:t>
            </a:r>
            <a:r>
              <a:rPr lang="el-GR" sz="1200" i="1" baseline="30000" dirty="0" smtClean="0">
                <a:solidFill>
                  <a:schemeClr val="tx2">
                    <a:lumMod val="50000"/>
                  </a:schemeClr>
                </a:solidFill>
              </a:rPr>
              <a:t>ο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 Συνέδριο ΕΕΕΟ </a:t>
            </a:r>
            <a:r>
              <a:rPr lang="el-GR" sz="1200" i="1" baseline="0" dirty="0" err="1" smtClean="0">
                <a:solidFill>
                  <a:schemeClr val="tx2">
                    <a:lumMod val="50000"/>
                  </a:schemeClr>
                </a:solidFill>
              </a:rPr>
              <a:t>Θεσ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/νίκη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 16-20/10/2017</a:t>
            </a:r>
            <a:endParaRPr lang="el-GR" sz="1200" b="1" dirty="0"/>
          </a:p>
          <a:p>
            <a:pPr algn="ctr">
              <a:lnSpc>
                <a:spcPct val="135000"/>
              </a:lnSpc>
              <a:defRPr/>
            </a:pPr>
            <a:endParaRPr lang="el-GR" sz="1200" b="1" dirty="0">
              <a:solidFill>
                <a:schemeClr val="bg1"/>
              </a:solidFill>
            </a:endParaRPr>
          </a:p>
        </p:txBody>
      </p:sp>
      <p:pic>
        <p:nvPicPr>
          <p:cNvPr id="11" name="Picture 7" descr="logo DD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5851525"/>
            <a:ext cx="1028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CA6B3A-1FCD-4D36-83DD-531898BD6E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7" name="Picture 7" descr="logo DD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5851525"/>
            <a:ext cx="1028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1636A-8DCD-422C-B7A9-E6734DE117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D893-F625-47A4-A00D-575171E497E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D893-F625-47A4-A00D-575171E497E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D893-F625-47A4-A00D-575171E497E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D893-F625-47A4-A00D-575171E497E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53CC-C08C-47F3-B02B-9D8C691107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1" name="Picture 7" descr="logo DD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5851525"/>
            <a:ext cx="1028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53CC-C08C-47F3-B02B-9D8C691107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83568" y="6267069"/>
            <a:ext cx="7525718" cy="64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/>
              <a:t> 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Χαρακτηριστικά ποικιλιών ροδακινιάς: 28</a:t>
            </a:r>
            <a:r>
              <a:rPr lang="el-GR" sz="1200" i="1" baseline="30000" dirty="0" smtClean="0">
                <a:solidFill>
                  <a:schemeClr val="tx2">
                    <a:lumMod val="50000"/>
                  </a:schemeClr>
                </a:solidFill>
              </a:rPr>
              <a:t>ο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 Συνέδριο ΕΕΕΟ </a:t>
            </a:r>
            <a:r>
              <a:rPr lang="el-GR" sz="1200" i="1" baseline="0" dirty="0" err="1" smtClean="0">
                <a:solidFill>
                  <a:schemeClr val="tx2">
                    <a:lumMod val="50000"/>
                  </a:schemeClr>
                </a:solidFill>
              </a:rPr>
              <a:t>Θεσ</a:t>
            </a:r>
            <a:r>
              <a:rPr lang="el-GR" sz="1200" i="1" baseline="0" dirty="0" smtClean="0">
                <a:solidFill>
                  <a:schemeClr val="tx2">
                    <a:lumMod val="50000"/>
                  </a:schemeClr>
                </a:solidFill>
              </a:rPr>
              <a:t>/νίκη</a:t>
            </a:r>
            <a:r>
              <a:rPr lang="el-GR" sz="1200" i="1" dirty="0" smtClean="0">
                <a:solidFill>
                  <a:schemeClr val="tx2">
                    <a:lumMod val="50000"/>
                  </a:schemeClr>
                </a:solidFill>
              </a:rPr>
              <a:t> 16-20/10/2017</a:t>
            </a:r>
            <a:endParaRPr lang="el-GR" sz="1200" b="1" dirty="0"/>
          </a:p>
          <a:p>
            <a:pPr algn="ctr">
              <a:lnSpc>
                <a:spcPct val="135000"/>
              </a:lnSpc>
              <a:defRPr/>
            </a:pPr>
            <a:endParaRPr lang="el-GR" sz="1200" b="1" dirty="0">
              <a:solidFill>
                <a:schemeClr val="bg1"/>
              </a:solidFill>
            </a:endParaRPr>
          </a:p>
        </p:txBody>
      </p:sp>
      <p:pic>
        <p:nvPicPr>
          <p:cNvPr id="11" name="Picture 7" descr="logo DD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5851525"/>
            <a:ext cx="1028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53CC-C08C-47F3-B02B-9D8C691107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1" name="Picture 7" descr="logo DD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5851525"/>
            <a:ext cx="1028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0E9D893-F625-47A4-A00D-575171E497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801" r:id="rId2"/>
    <p:sldLayoutId id="2147483802" r:id="rId3"/>
    <p:sldLayoutId id="2147483803" r:id="rId4"/>
    <p:sldLayoutId id="2147483804" r:id="rId5"/>
    <p:sldLayoutId id="2147483790" r:id="rId6"/>
    <p:sldLayoutId id="2147483792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793" r:id="rId15"/>
    <p:sldLayoutId id="2147483799" r:id="rId16"/>
    <p:sldLayoutId id="2147483794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emf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5"/>
          <p:cNvSpPr>
            <a:spLocks noChangeArrowheads="1"/>
          </p:cNvSpPr>
          <p:nvPr/>
        </p:nvSpPr>
        <p:spPr bwMode="auto">
          <a:xfrm>
            <a:off x="0" y="188640"/>
            <a:ext cx="9073008" cy="2252924"/>
          </a:xfrm>
          <a:prstGeom prst="rect">
            <a:avLst/>
          </a:prstGeom>
          <a:noFill/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defRPr/>
            </a:pPr>
            <a:endParaRPr lang="el-GR" sz="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l-G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Ανάπτυξη της δενδροκομίας φυλλοβόλων οπωροφόρων δένδρων με τη διατήρηση και οργάνωση της τράπεζας γενετικού υλικού, τη δημιουργία μητρικών φυτειών και την αξιολόγηση, αξιοποίηση και βελτίωση τοπικών και ξενικών ποικιλιών</a:t>
            </a:r>
          </a:p>
          <a:p>
            <a:r>
              <a:rPr lang="el-G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FruitTrees2Safeguard </a:t>
            </a:r>
            <a:endParaRPr lang="el-GR" sz="1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5000"/>
              </a:lnSpc>
              <a:defRPr/>
            </a:pPr>
            <a:endParaRPr lang="el-GR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179512" y="1844824"/>
            <a:ext cx="4320480" cy="7200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8" name="17 - Εικόνα" descr="logo fruittrees2safeguar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4385" y="1700808"/>
            <a:ext cx="16996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olo 1"/>
          <p:cNvSpPr txBox="1">
            <a:spLocks/>
          </p:cNvSpPr>
          <p:nvPr/>
        </p:nvSpPr>
        <p:spPr bwMode="auto">
          <a:xfrm>
            <a:off x="-12700" y="5732463"/>
            <a:ext cx="9156700" cy="1125537"/>
          </a:xfrm>
          <a:prstGeom prst="rect">
            <a:avLst/>
          </a:prstGeom>
          <a:solidFill>
            <a:schemeClr val="accent1">
              <a:lumMod val="60000"/>
              <a:lumOff val="40000"/>
              <a:alpha val="71000"/>
            </a:schemeClr>
          </a:solidFill>
          <a:ln w="3175">
            <a:solidFill>
              <a:srgbClr val="66634E"/>
            </a:solidFill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l-G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Με τη συγχρηματοδότηση της Ελλάδας και της Ε.Ε. </a:t>
            </a:r>
          </a:p>
          <a:p>
            <a:pPr algn="r">
              <a:defRPr/>
            </a:pPr>
            <a:r>
              <a:rPr lang="el-G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για την </a:t>
            </a:r>
            <a:r>
              <a:rPr lang="el-GR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περίοδο 09.7.2018 -08.07.2021</a:t>
            </a:r>
          </a:p>
          <a:p>
            <a:pPr algn="r">
              <a:defRPr/>
            </a:pPr>
            <a:r>
              <a:rPr lang="el-G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Συνολικός προϋπολογισμός: 750.000 ευρώ</a:t>
            </a: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6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913376"/>
            <a:ext cx="967959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6021288"/>
            <a:ext cx="1608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- Εικόν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5949280"/>
            <a:ext cx="1230163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- Ευθεία γραμμή σύνδεσης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 w="31750" cap="rnd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3347864" y="4725144"/>
            <a:ext cx="198002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050" dirty="0" smtClean="0"/>
              <a:t>Εργαστήριο Φυτοπαθολογίας </a:t>
            </a:r>
            <a:endParaRPr lang="en-US" sz="1050" dirty="0" smtClean="0"/>
          </a:p>
          <a:p>
            <a:r>
              <a:rPr lang="el-GR" sz="1050" dirty="0" smtClean="0"/>
              <a:t>Τμήμα Γεωπονίας του ΑΠΘ </a:t>
            </a:r>
            <a:endParaRPr lang="el-GR" sz="1050" dirty="0"/>
          </a:p>
        </p:txBody>
      </p:sp>
      <p:pic>
        <p:nvPicPr>
          <p:cNvPr id="14" name="13 - Εικόνα" descr="logo ΑΠΘ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51920" y="3789040"/>
            <a:ext cx="864000" cy="864000"/>
          </a:xfrm>
          <a:prstGeom prst="rect">
            <a:avLst/>
          </a:prstGeom>
        </p:spPr>
      </p:pic>
      <p:pic>
        <p:nvPicPr>
          <p:cNvPr id="16" name="15 - Εικόνα" descr="logo Delco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3968" y="2780928"/>
            <a:ext cx="2286000" cy="533400"/>
          </a:xfrm>
          <a:prstGeom prst="rect">
            <a:avLst/>
          </a:prstGeom>
        </p:spPr>
      </p:pic>
      <p:pic>
        <p:nvPicPr>
          <p:cNvPr id="17" name="16 - Εικόνα" descr="logo ineb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99592" y="4005064"/>
            <a:ext cx="1207010" cy="621793"/>
          </a:xfrm>
          <a:prstGeom prst="rect">
            <a:avLst/>
          </a:prstGeom>
        </p:spPr>
      </p:pic>
      <p:pic>
        <p:nvPicPr>
          <p:cNvPr id="19" name="18 - Εικόνα" descr="Logos-Tsesmeli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47664" y="2708920"/>
            <a:ext cx="2480669" cy="684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20" name="Εικόνα 1" descr="ELGO_2016b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0232" y="3861048"/>
            <a:ext cx="962002" cy="79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- Ορθογώνιο"/>
          <p:cNvSpPr/>
          <p:nvPr/>
        </p:nvSpPr>
        <p:spPr>
          <a:xfrm>
            <a:off x="467544" y="4797152"/>
            <a:ext cx="2102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Ινστιτούτο</a:t>
            </a:r>
            <a:r>
              <a:rPr lang="el-GR" dirty="0" smtClean="0"/>
              <a:t> </a:t>
            </a:r>
            <a:r>
              <a:rPr lang="el-GR" sz="1050" dirty="0" err="1" smtClean="0"/>
              <a:t>Αγροβιοτεχνολογίας</a:t>
            </a:r>
            <a:endParaRPr lang="el-GR" dirty="0"/>
          </a:p>
        </p:txBody>
      </p:sp>
      <p:sp>
        <p:nvSpPr>
          <p:cNvPr id="22" name="21 - Ορθογώνιο"/>
          <p:cNvSpPr/>
          <p:nvPr/>
        </p:nvSpPr>
        <p:spPr>
          <a:xfrm>
            <a:off x="5580112" y="4725144"/>
            <a:ext cx="3634328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050" dirty="0" smtClean="0"/>
              <a:t>Τμήμα Φυλλοβόλων Οπωροφόρων Δένδρων</a:t>
            </a:r>
          </a:p>
          <a:p>
            <a:r>
              <a:rPr lang="el-GR" sz="1050" dirty="0" smtClean="0"/>
              <a:t>Ινστιτούτο Γενετικής Βελτίωσης και Φυτογενετικών </a:t>
            </a:r>
            <a:r>
              <a:rPr lang="el-GR" sz="1050" dirty="0" smtClean="0"/>
              <a:t>Πόρων</a:t>
            </a:r>
          </a:p>
          <a:p>
            <a:r>
              <a:rPr lang="el-GR" sz="1050" dirty="0" smtClean="0"/>
              <a:t>Συντονισμός της δράσης</a:t>
            </a:r>
            <a:endParaRPr lang="en-US" sz="1050" dirty="0" smtClean="0"/>
          </a:p>
        </p:txBody>
      </p:sp>
      <p:pic>
        <p:nvPicPr>
          <p:cNvPr id="23" name="Picture 29" descr="未标题-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62223" y="2060848"/>
            <a:ext cx="2030257" cy="1641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κειμένου"/>
          <p:cNvSpPr txBox="1">
            <a:spLocks/>
          </p:cNvSpPr>
          <p:nvPr/>
        </p:nvSpPr>
        <p:spPr bwMode="auto">
          <a:xfrm>
            <a:off x="251520" y="3717032"/>
            <a:ext cx="4752206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91440" anchor="ctr"/>
          <a:lstStyle/>
          <a:p>
            <a:pPr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l-GR" sz="2000" dirty="0">
              <a:latin typeface="+mn-lt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0" y="548680"/>
            <a:ext cx="1691680" cy="21602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9 - Εικόνα" descr="logo fruittrees2safeguar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908720"/>
            <a:ext cx="16996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- Ορθογώνιο"/>
          <p:cNvSpPr/>
          <p:nvPr/>
        </p:nvSpPr>
        <p:spPr>
          <a:xfrm>
            <a:off x="1763688" y="116632"/>
            <a:ext cx="7380312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endParaRPr lang="el-GR" sz="1600" b="1" dirty="0" smtClean="0"/>
          </a:p>
          <a:p>
            <a:pPr marL="265113" lvl="0" indent="-265113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</a:rPr>
              <a:t>Κύριοι στόχοι του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FruitTrees2Safeguard</a:t>
            </a:r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l-GR" sz="28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0" y="134076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0" indent="-228600">
              <a:lnSpc>
                <a:spcPct val="200000"/>
              </a:lnSpc>
              <a:buFont typeface="+mj-lt"/>
              <a:buAutoNum type="arabicPeriod"/>
            </a:pPr>
            <a:r>
              <a:rPr lang="el-GR" sz="12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Έλεγχος της φυτοϋγείας, εξυγίανση και δημιουργία </a:t>
            </a:r>
            <a:r>
              <a:rPr lang="el-GR" sz="1200" b="1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προβασικών</a:t>
            </a:r>
            <a:r>
              <a:rPr lang="el-GR" sz="12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και μητρικών </a:t>
            </a:r>
            <a:r>
              <a:rPr lang="el-GR" sz="12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φυτειών ποικιλιών του Εθνικού Καταλόγου.</a:t>
            </a:r>
          </a:p>
          <a:p>
            <a:pPr marL="228600" lvl="0" indent="-228600">
              <a:lnSpc>
                <a:spcPct val="200000"/>
              </a:lnSpc>
              <a:buFont typeface="+mj-lt"/>
              <a:buAutoNum type="arabicPeriod"/>
            </a:pPr>
            <a:endParaRPr lang="el-GR" sz="12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28600" indent="-228600">
              <a:lnSpc>
                <a:spcPct val="200000"/>
              </a:lnSpc>
              <a:buFont typeface="+mj-lt"/>
              <a:buAutoNum type="arabicPeriod"/>
            </a:pPr>
            <a:r>
              <a:rPr lang="el-GR" sz="12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Αξιολόγηση νέων ξενικών ποικιλιών ροδακινιάς, νεκταρινιάς, κερασιάς, μηλιάς και αχλαδιάς.</a:t>
            </a:r>
          </a:p>
          <a:p>
            <a:pPr marL="228600" indent="-228600">
              <a:lnSpc>
                <a:spcPct val="200000"/>
              </a:lnSpc>
              <a:buFont typeface="+mj-lt"/>
              <a:buAutoNum type="arabicPeriod"/>
            </a:pPr>
            <a:endParaRPr lang="el-GR" sz="1200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28600" lvl="0" indent="-2286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el-GR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Εύρεση </a:t>
            </a:r>
            <a:r>
              <a:rPr lang="el-GR" sz="12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τοπικών απειλούμενων ποικιλιών φυλλοβόλων οπωροφόρων δένδρων</a:t>
            </a:r>
            <a:r>
              <a:rPr lang="el-GR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, διάσωση και </a:t>
            </a:r>
            <a:r>
              <a:rPr lang="en-US" sz="1200" i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in situ</a:t>
            </a:r>
            <a:r>
              <a:rPr lang="el-GR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αξιολόγηση. </a:t>
            </a:r>
            <a:endParaRPr lang="en-US" sz="1200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28600" lvl="0" indent="-2286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el-GR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Προσδιορισμός </a:t>
            </a:r>
            <a:r>
              <a:rPr lang="el-GR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βιοχημικών και </a:t>
            </a:r>
            <a:r>
              <a:rPr lang="el-GR" sz="12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γενοτυπικών</a:t>
            </a:r>
            <a:r>
              <a:rPr lang="el-GR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χαρακτηριστικών</a:t>
            </a:r>
          </a:p>
          <a:p>
            <a:pPr marL="228600" lvl="0" indent="-228600" eaLnBrk="0" hangingPunct="0">
              <a:lnSpc>
                <a:spcPct val="200000"/>
              </a:lnSpc>
              <a:buFont typeface="+mj-lt"/>
              <a:buAutoNum type="arabicPeriod"/>
            </a:pP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Αξιολόγηση της ανθεκτικότητας τοπικών και ξενικών γενοτύπων/ποικιλιών σε σημαντικές ασθένειες</a:t>
            </a:r>
            <a:endParaRPr kumimoji="0" lang="el-G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indent="-228600" eaLnBrk="0" hangingPunct="0">
              <a:lnSpc>
                <a:spcPct val="200000"/>
              </a:lnSpc>
              <a:buFont typeface="+mj-lt"/>
              <a:buAutoNum type="arabicPeriod"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Ανάπτυξη μοριακών λειτουργικών δεικτών, 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γονιδιωματικές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αναλύσεις &amp; υποβοήθηση προγραμμάτων γενετικής βελτίωσης ως προς την ανθεκτικότητα σε ασθένειες και άλλα ποιοτικά χαρακτηριστικά</a:t>
            </a:r>
          </a:p>
          <a:p>
            <a:pPr marL="228600" indent="-228600" eaLnBrk="0" hangingPunct="0">
              <a:lnSpc>
                <a:spcPct val="200000"/>
              </a:lnSpc>
              <a:buFont typeface="+mj-lt"/>
              <a:buAutoNum type="arabicPeriod"/>
            </a:pPr>
            <a:endParaRPr kumimoji="0" lang="el-G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28600" indent="-2286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el-GR" sz="12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Προσδιορισμός γενοτύπων βιομηχανικού ροδάκινου με αξιόλογα χαρακτηριστικά</a:t>
            </a:r>
            <a:r>
              <a:rPr lang="el-GR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7569</TotalTime>
  <Words>169</Words>
  <Application>Microsoft Office PowerPoint</Application>
  <PresentationFormat>Προβολή στην οθόνη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Άποψη</vt:lpstr>
      <vt:lpstr>Διαφάνεια 1</vt:lpstr>
      <vt:lpstr>Διαφάνεια 2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1167</cp:revision>
  <dcterms:created xsi:type="dcterms:W3CDTF">2015-12-01T20:12:14Z</dcterms:created>
  <dcterms:modified xsi:type="dcterms:W3CDTF">2018-08-24T09:28:53Z</dcterms:modified>
</cp:coreProperties>
</file>